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4"/>
  </p:notesMasterIdLst>
  <p:sldIdLst>
    <p:sldId id="308" r:id="rId4"/>
    <p:sldId id="258" r:id="rId5"/>
    <p:sldId id="333" r:id="rId6"/>
    <p:sldId id="330" r:id="rId7"/>
    <p:sldId id="334" r:id="rId8"/>
    <p:sldId id="326" r:id="rId9"/>
    <p:sldId id="335" r:id="rId10"/>
    <p:sldId id="336" r:id="rId11"/>
    <p:sldId id="341" r:id="rId12"/>
    <p:sldId id="300" r:id="rId13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44" autoAdjust="0"/>
    <p:restoredTop sz="94660"/>
  </p:normalViewPr>
  <p:slideViewPr>
    <p:cSldViewPr>
      <p:cViewPr varScale="1">
        <p:scale>
          <a:sx n="111" d="100"/>
          <a:sy n="111" d="100"/>
        </p:scale>
        <p:origin x="-288" y="-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" Type="http://schemas.openxmlformats.org/officeDocument/2006/relationships/theme" Target="theme/theme1.xml"/><Relationship Id="rId17" Type="http://schemas.openxmlformats.org/officeDocument/2006/relationships/tableStyles" Target="tableStyles.xml"/><Relationship Id="rId16" Type="http://schemas.openxmlformats.org/officeDocument/2006/relationships/viewProps" Target="viewProps.xml"/><Relationship Id="rId15" Type="http://schemas.openxmlformats.org/officeDocument/2006/relationships/presProps" Target="presProps.xml"/><Relationship Id="rId14" Type="http://schemas.openxmlformats.org/officeDocument/2006/relationships/notesMaster" Target="notesMasters/notesMaster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773B639-FC1C-43ED-8CE4-76F43F062988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5291EAD-0CE8-43F2-A3C1-5B61160002D7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429095" y="2852936"/>
            <a:ext cx="11421035" cy="78742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49675" y="38258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409825" y="1774825"/>
            <a:ext cx="7405688" cy="294481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  <a:endParaRPr lang="zh-CN" altLang="en-US" sz="13800" b="1" dirty="0">
              <a:latin typeface="隶书" panose="02010509060101010101" pitchFamily="49" charset="-122"/>
              <a:ea typeface="隶书" panose="02010509060101010101" pitchFamily="49" charset="-122"/>
              <a:cs typeface="+mj-cs"/>
            </a:endParaRPr>
          </a:p>
        </p:txBody>
      </p:sp>
      <p:sp>
        <p:nvSpPr>
          <p:cNvPr id="5" name="矩形 2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FA355104-D301-4BDA-841B-D2C6B0807A12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2587408" y="2690694"/>
            <a:ext cx="11421035" cy="787428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与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2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19"/>
          <p:cNvSpPr/>
          <p:nvPr/>
        </p:nvSpPr>
        <p:spPr>
          <a:xfrm>
            <a:off x="5824538" y="2065338"/>
            <a:ext cx="1603375" cy="106838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下箭头 20"/>
          <p:cNvSpPr/>
          <p:nvPr/>
        </p:nvSpPr>
        <p:spPr>
          <a:xfrm>
            <a:off x="8094663" y="3800475"/>
            <a:ext cx="533400" cy="106203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圆角矩形标注 21"/>
          <p:cNvSpPr/>
          <p:nvPr/>
        </p:nvSpPr>
        <p:spPr>
          <a:xfrm>
            <a:off x="3105150" y="2733675"/>
            <a:ext cx="1333500" cy="938213"/>
          </a:xfrm>
          <a:prstGeom prst="wedgeRoundRectCallout">
            <a:avLst>
              <a:gd name="adj1" fmla="val -26547"/>
              <a:gd name="adj2" fmla="val -65449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6" name="肘形连接符 22"/>
          <p:cNvCxnSpPr/>
          <p:nvPr/>
        </p:nvCxnSpPr>
        <p:spPr>
          <a:xfrm rot="16200000" flipH="1">
            <a:off x="2914650" y="4157663"/>
            <a:ext cx="895350" cy="514350"/>
          </a:xfrm>
          <a:prstGeom prst="bentConnector3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菱形 23"/>
          <p:cNvSpPr/>
          <p:nvPr/>
        </p:nvSpPr>
        <p:spPr>
          <a:xfrm>
            <a:off x="4194175" y="4649788"/>
            <a:ext cx="1271588" cy="1273175"/>
          </a:xfrm>
          <a:prstGeom prst="diamond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六边形 24"/>
          <p:cNvSpPr/>
          <p:nvPr/>
        </p:nvSpPr>
        <p:spPr>
          <a:xfrm>
            <a:off x="5497513" y="3587750"/>
            <a:ext cx="1087437" cy="938213"/>
          </a:xfrm>
          <a:prstGeom prst="hexag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9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9BA3547-6133-403F-B8E0-A8E401AB0396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3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444239" y="1952625"/>
            <a:ext cx="10366049" cy="443108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Tx/>
              <a:buNone/>
              <a:defRPr sz="2800" b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与目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3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25375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10"/>
          <p:cNvGraphicFramePr>
            <a:graphicFrameLocks noGrp="1"/>
          </p:cNvGraphicFramePr>
          <p:nvPr/>
        </p:nvGraphicFramePr>
        <p:xfrm>
          <a:off x="1549400" y="1765300"/>
          <a:ext cx="9039225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8225" y="44481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376488" y="1296988"/>
            <a:ext cx="7404100" cy="294481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  <a:endParaRPr lang="zh-CN" altLang="en-US" sz="13800" b="1" dirty="0">
              <a:latin typeface="隶书" panose="02010509060101010101" pitchFamily="49" charset="-122"/>
              <a:ea typeface="隶书" panose="02010509060101010101" pitchFamily="49" charset="-122"/>
              <a:cs typeface="+mj-cs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6E64C4D-3478-46A6-8E3B-D787CAFC481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 1"/>
          <p:cNvSpPr>
            <a:spLocks noGrp="1"/>
          </p:cNvSpPr>
          <p:nvPr>
            <p:ph type="title" idx="4294967295"/>
          </p:nvPr>
        </p:nvSpPr>
        <p:spPr>
          <a:xfrm>
            <a:off x="1250013" y="289776"/>
            <a:ext cx="3844887" cy="8226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标题 1"/>
          <p:cNvSpPr>
            <a:spLocks noGrp="1"/>
          </p:cNvSpPr>
          <p:nvPr>
            <p:ph type="title" idx="4294967295"/>
          </p:nvPr>
        </p:nvSpPr>
        <p:spPr>
          <a:xfrm>
            <a:off x="1002535" y="423777"/>
            <a:ext cx="439573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标题 1"/>
          <p:cNvSpPr>
            <a:spLocks noGrp="1"/>
          </p:cNvSpPr>
          <p:nvPr>
            <p:ph type="title" idx="4294967295"/>
          </p:nvPr>
        </p:nvSpPr>
        <p:spPr>
          <a:xfrm>
            <a:off x="1098537" y="30376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B6AA278F-3D2A-4427-82EF-E1909D19C993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023781" y="335082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10"/>
          <p:cNvGraphicFramePr>
            <a:graphicFrameLocks noGrp="1"/>
          </p:cNvGraphicFramePr>
          <p:nvPr/>
        </p:nvGraphicFramePr>
        <p:xfrm>
          <a:off x="1549400" y="1765300"/>
          <a:ext cx="9039225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5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268453" y="404373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4.png"/><Relationship Id="rId12" Type="http://schemas.openxmlformats.org/officeDocument/2006/relationships/image" Target="../media/image3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image" Target="../media/image4.png"/><Relationship Id="rId12" Type="http://schemas.openxmlformats.org/officeDocument/2006/relationships/image" Target="../media/image7.jpe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4579938"/>
          </a:xfrm>
          <a:prstGeom prst="rect">
            <a:avLst/>
          </a:prstGeom>
          <a:solidFill>
            <a:schemeClr val="bg1">
              <a:lumMod val="95000"/>
              <a:lumOff val="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hemeOverride" Target="../theme/themeOverride1.xml"/><Relationship Id="rId1" Type="http://schemas.openxmlformats.org/officeDocument/2006/relationships/image" Target="../media/image7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hemeOverride" Target="../theme/themeOverride2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hemeOverride" Target="../theme/themeOverride3.xml"/><Relationship Id="rId1" Type="http://schemas.openxmlformats.org/officeDocument/2006/relationships/image" Target="../media/image7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hemeOverride" Target="../theme/themeOverride4.xml"/><Relationship Id="rId1" Type="http://schemas.openxmlformats.org/officeDocument/2006/relationships/image" Target="../media/image7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2.xml"/><Relationship Id="rId2" Type="http://schemas.openxmlformats.org/officeDocument/2006/relationships/themeOverride" Target="../theme/themeOverride5.xml"/><Relationship Id="rId1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3"/>
          <p:cNvSpPr txBox="1"/>
          <p:nvPr/>
        </p:nvSpPr>
        <p:spPr bwMode="auto">
          <a:xfrm>
            <a:off x="1408430" y="2933700"/>
            <a:ext cx="13514070" cy="757555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defTabSz="457200"/>
            <a:r>
              <a:rPr lang="en-US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Javascript </a:t>
            </a:r>
            <a:r>
              <a:rPr lang="zh-CN" altLang="en-US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第十七课     面向对象基础</a:t>
            </a:r>
            <a:endParaRPr lang="zh-CN" altLang="en-US" sz="4200" b="1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smtClean="0">
                <a:solidFill>
                  <a:schemeClr val="tx1"/>
                </a:solidFill>
              </a:rPr>
              <a:t>什么是面向对象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什么是对象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什么是收音机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对象是一个整体，对外提供一些操作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什么是面向对象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使用对象时，只关注对象提供的功能，不关注其内部细节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比如JQuery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面向对象是一种通用思想，并非只有编程中能用，任何事情都可以用</a:t>
            </a:r>
            <a:endParaRPr lang="zh-CN" altLang="en-US" sz="280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80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00" smtClean="0"/>
          </a:p>
          <a:p>
            <a:pPr marL="342265"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marL="0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000" smtClean="0"/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JS</a:t>
            </a:r>
            <a:r>
              <a:rPr lang="zh-CN" alt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中的面向对象</a:t>
            </a:r>
            <a:endParaRPr lang="zh-CN" altLang="en-US" sz="380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面向对象编程(OOP)的特点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抽象：抓住核心问题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封装：不考虑内部实现，只考虑功能使用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继承：从已有对象上，继承出新的对象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多重继承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多态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对象的组成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方法——函数：过程、动态的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属性——变量：状态、静态的</a:t>
            </a: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113665" lvl="2" indent="0" algn="l" eaLnBrk="1" hangingPunct="1">
              <a:buClr>
                <a:schemeClr val="tx1"/>
              </a:buClr>
              <a:buFont typeface="Wingdings" panose="05000000000000000000" pitchFamily="2" charset="2"/>
              <a:buNone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smtClean="0">
                <a:solidFill>
                  <a:schemeClr val="tx1"/>
                </a:solidFill>
              </a:rPr>
              <a:t>第一个面向对象程序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739130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为对象添加方法和属性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this详解，事件处理中this的本质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window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this——函数属于谁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不能在系统对象中随意附加方法、属性，否则会覆盖已有方法、属性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smtClean="0">
                <a:sym typeface="微软雅黑" panose="020B0503020204020204" pitchFamily="34" charset="-122"/>
              </a:rPr>
              <a:t>例：给数组添加方法可能会覆盖原有的方法或被覆盖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object对象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smtClean="0">
                <a:solidFill>
                  <a:schemeClr val="tx1"/>
                </a:solidFill>
              </a:rPr>
              <a:t>工厂方式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739130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什么是工厂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原料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加工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出厂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工厂方式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用构造函数创建一个类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什么是类、对象（实例）：模具和零件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smtClean="0">
                <a:sym typeface="微软雅黑" panose="020B0503020204020204" pitchFamily="34" charset="-122"/>
              </a:rPr>
              <a:t>       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工厂方式的问题</a:t>
            </a:r>
            <a:endParaRPr lang="zh-CN" altLang="en-US" sz="380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问题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没有new					ps:</a:t>
            </a:r>
            <a:r>
              <a:rPr lang="zh-CN" altLang="en-US" sz="2450" smtClean="0">
                <a:sym typeface="微软雅黑" panose="020B0503020204020204" pitchFamily="34" charset="-122"/>
              </a:rPr>
              <a:t>有点鸡蛋里挑骨头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函数重复定义				ps:</a:t>
            </a:r>
            <a:r>
              <a:rPr lang="zh-CN" altLang="en-US" sz="2450" smtClean="0">
                <a:sym typeface="微软雅黑" panose="020B0503020204020204" pitchFamily="34" charset="-122"/>
              </a:rPr>
              <a:t>稍严重，造成资源浪费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加上new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偷偷做了两件事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替你创建了一个空白对象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替你返回了这个对象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new和this</a:t>
            </a:r>
            <a:endParaRPr lang="en-US" altLang="zh-CN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80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80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00" smtClean="0"/>
          </a:p>
          <a:p>
            <a:pPr marL="342265"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marL="0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000" smtClean="0"/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原型</a:t>
            </a:r>
            <a:r>
              <a:rPr lang="en-US" altLang="zh-CN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—</a:t>
            </a:r>
            <a:r>
              <a:rPr lang="zh-CN" alt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—prototype</a:t>
            </a:r>
            <a:br>
              <a:rPr lang="zh-CN" altLang="en-US" sz="3800" dirty="0"/>
            </a:br>
            <a:endParaRPr lang="en-US" altLang="zh-CN" sz="380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什么是原型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原型是class，修改他可以影响一类元素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在已有对象中加入自己的属性、方法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原型修改对已有对象的影响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为Array添加sum方法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给对象添加方法，类似于行间样式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给原型添加方法，类似于class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原型的小缺陷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无法限制覆盖</a:t>
            </a: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80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80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00" smtClean="0"/>
          </a:p>
          <a:p>
            <a:pPr marL="342265"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400" smtClean="0"/>
          </a:p>
          <a:p>
            <a:pPr marL="0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zh-CN" altLang="en-US" sz="2000" smtClean="0"/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流行的面向对象编程方式</a:t>
            </a:r>
            <a:endParaRPr lang="zh-CN" altLang="en-US" sz="380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用混合方式构造对象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混合的的构造函数/原型方式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Mixed Constructor Function/Prototype Method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原则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构造函数：加属性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原型：加方法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 smtClean="0">
                <a:sym typeface="微软雅黑" panose="020B0503020204020204" pitchFamily="34" charset="-122"/>
              </a:rPr>
              <a:t>对象命名规范</a:t>
            </a:r>
            <a:endParaRPr lang="en-US" altLang="zh-CN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类名首字母大写</a:t>
            </a: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000" smtClean="0"/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0">
          <a:blip r:embed="rId1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84264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hangingPunct="1"/>
            <a:r>
              <a:rPr lang="zh-CN" alt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实例</a:t>
            </a:r>
            <a:r>
              <a:rPr lang="en-US" altLang="zh-CN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:</a:t>
            </a:r>
            <a:r>
              <a:rPr lang="zh-CN" altLang="en-US" sz="3800" smtClean="0">
                <a:solidFill>
                  <a:schemeClr val="tx1"/>
                </a:solidFill>
                <a:sym typeface="微软雅黑" panose="020B0503020204020204" pitchFamily="34" charset="-122"/>
              </a:rPr>
              <a:t>面向对象的选项卡</a:t>
            </a:r>
            <a:endParaRPr lang="zh-CN" altLang="en-US" sz="3800" smtClean="0">
              <a:solidFill>
                <a:schemeClr val="tx1"/>
              </a:solidFill>
              <a:sym typeface="微软雅黑" panose="020B0503020204020204" pitchFamily="34" charset="-122"/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942975" y="1102995"/>
            <a:ext cx="10822305" cy="560641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smtClean="0">
                <a:sym typeface="微软雅黑" panose="020B0503020204020204" pitchFamily="34" charset="-122"/>
              </a:rPr>
              <a:t>把面向过程的程序，改写成面向对象的形式</a:t>
            </a:r>
            <a:endParaRPr lang="zh-CN" altLang="en-US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smtClean="0">
                <a:sym typeface="微软雅黑" panose="020B0503020204020204" pitchFamily="34" charset="-122"/>
              </a:rPr>
              <a:t>原型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smtClean="0">
                <a:sym typeface="微软雅黑" panose="020B0503020204020204" pitchFamily="34" charset="-122"/>
              </a:rPr>
              <a:t>不能有函数套函数，但可以有全局变量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smtClean="0">
                <a:sym typeface="微软雅黑" panose="020B0503020204020204" pitchFamily="34" charset="-122"/>
              </a:rPr>
              <a:t>过程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onload  		-------&gt;			</a:t>
            </a:r>
            <a:r>
              <a:rPr lang="zh-CN" altLang="en-US" sz="2450" smtClean="0">
                <a:sym typeface="微软雅黑" panose="020B0503020204020204" pitchFamily="34" charset="-122"/>
              </a:rPr>
              <a:t>构造函数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smtClean="0">
                <a:sym typeface="微软雅黑" panose="020B0503020204020204" pitchFamily="34" charset="-122"/>
              </a:rPr>
              <a:t>全局变量  </a:t>
            </a:r>
            <a:r>
              <a:rPr lang="en-US" altLang="zh-CN" sz="2450" smtClean="0">
                <a:sym typeface="微软雅黑" panose="020B0503020204020204" pitchFamily="34" charset="-122"/>
              </a:rPr>
              <a:t>		-------&gt;    		</a:t>
            </a:r>
            <a:r>
              <a:rPr lang="zh-CN" altLang="en-US" sz="2450" smtClean="0">
                <a:sym typeface="微软雅黑" panose="020B0503020204020204" pitchFamily="34" charset="-122"/>
              </a:rPr>
              <a:t>属性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smtClean="0">
                <a:sym typeface="微软雅黑" panose="020B0503020204020204" pitchFamily="34" charset="-122"/>
              </a:rPr>
              <a:t>函数</a:t>
            </a:r>
            <a:r>
              <a:rPr lang="en-US" altLang="zh-CN" sz="2450" smtClean="0">
                <a:sym typeface="微软雅黑" panose="020B0503020204020204" pitchFamily="34" charset="-122"/>
              </a:rPr>
              <a:t>			-------&gt;			</a:t>
            </a:r>
            <a:r>
              <a:rPr lang="zh-CN" altLang="en-US" sz="2450" smtClean="0">
                <a:sym typeface="微软雅黑" panose="020B0503020204020204" pitchFamily="34" charset="-122"/>
              </a:rPr>
              <a:t>方法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smtClean="0">
                <a:sym typeface="微软雅黑" panose="020B0503020204020204" pitchFamily="34" charset="-122"/>
              </a:rPr>
              <a:t>改错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marL="1256665" lvl="4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 smtClean="0">
                <a:sym typeface="微软雅黑" panose="020B0503020204020204" pitchFamily="34" charset="-122"/>
              </a:rPr>
              <a:t>this</a:t>
            </a:r>
            <a:r>
              <a:rPr lang="zh-CN" altLang="en-US" sz="2450" smtClean="0">
                <a:sym typeface="微软雅黑" panose="020B0503020204020204" pitchFamily="34" charset="-122"/>
              </a:rPr>
              <a:t>、事件、闭包、传参</a:t>
            </a:r>
            <a:endParaRPr lang="zh-CN" altLang="en-US" sz="2450" smtClean="0">
              <a:sym typeface="微软雅黑" panose="020B0503020204020204" pitchFamily="34" charset="-122"/>
            </a:endParaRPr>
          </a:p>
          <a:p>
            <a:pPr marL="342265" lvl="2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smtClean="0">
                <a:sym typeface="微软雅黑" panose="020B0503020204020204" pitchFamily="34" charset="-122"/>
              </a:rPr>
              <a:t>对象与闭包</a:t>
            </a:r>
            <a:endParaRPr lang="zh-CN" altLang="en-US" sz="280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 smtClean="0">
                <a:sym typeface="微软雅黑" panose="020B0503020204020204" pitchFamily="34" charset="-122"/>
              </a:rPr>
              <a:t>通过闭包传递</a:t>
            </a:r>
            <a:r>
              <a:rPr lang="en-US" altLang="zh-CN" sz="2450" smtClean="0">
                <a:sym typeface="微软雅黑" panose="020B0503020204020204" pitchFamily="34" charset="-122"/>
              </a:rPr>
              <a:t>this</a:t>
            </a:r>
            <a:endParaRPr lang="en-US" altLang="zh-CN" sz="2450" smtClean="0">
              <a:sym typeface="微软雅黑" panose="020B0503020204020204" pitchFamily="34" charset="-122"/>
            </a:endParaRPr>
          </a:p>
          <a:p>
            <a:pPr marL="799465" lvl="3" algn="l" eaLnBrk="1" hangingPunct="1"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450" dirty="0">
              <a:solidFill>
                <a:srgbClr val="3F3F3F"/>
              </a:solidFill>
              <a:sym typeface="微软雅黑" panose="020B0503020204020204" pitchFamily="34" charset="-122"/>
            </a:endParaRPr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1_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Override1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2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3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4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ppt/theme/themeOverride5.xml><?xml version="1.0" encoding="utf-8"?>
<a:themeOverride xmlns:a="http://schemas.openxmlformats.org/drawingml/2006/main">
  <a:clrScheme name="Office">
    <a:dk1>
      <a:sysClr val="windowText" lastClr="000000"/>
    </a:dk1>
    <a:lt1>
      <a:sysClr val="window" lastClr="FFFFFF"/>
    </a:lt1>
    <a:dk2>
      <a:srgbClr val="44546A"/>
    </a:dk2>
    <a:lt2>
      <a:srgbClr val="E7E6E6"/>
    </a:lt2>
    <a:accent1>
      <a:srgbClr val="5B9BD5"/>
    </a:accent1>
    <a:accent2>
      <a:srgbClr val="ED7D31"/>
    </a:accent2>
    <a:accent3>
      <a:srgbClr val="A5A5A5"/>
    </a:accent3>
    <a:accent4>
      <a:srgbClr val="FFC000"/>
    </a:accent4>
    <a:accent5>
      <a:srgbClr val="4472C4"/>
    </a:accent5>
    <a:accent6>
      <a:srgbClr val="70AD47"/>
    </a:accent6>
    <a:hlink>
      <a:srgbClr val="0563C1"/>
    </a:hlink>
    <a:folHlink>
      <a:srgbClr val="954F72"/>
    </a:folHlink>
  </a:clrScheme>
</a:themeOverride>
</file>

<file path=docProps/app.xml><?xml version="1.0" encoding="utf-8"?>
<Properties xmlns="http://schemas.openxmlformats.org/officeDocument/2006/extended-properties" xmlns:vt="http://schemas.openxmlformats.org/officeDocument/2006/docPropsVTypes">
  <Template>模板</Template>
  <TotalTime>0</TotalTime>
  <Words>871</Words>
  <Application>WPS 演示</Application>
  <PresentationFormat>自定义</PresentationFormat>
  <Paragraphs>129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10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10</vt:i4>
      </vt:variant>
    </vt:vector>
  </HeadingPairs>
  <TitlesOfParts>
    <vt:vector size="22" baseType="lpstr">
      <vt:lpstr>Arial</vt:lpstr>
      <vt:lpstr>宋体</vt:lpstr>
      <vt:lpstr>Wingdings</vt:lpstr>
      <vt:lpstr>微软雅黑</vt:lpstr>
      <vt:lpstr>Wingdings 3</vt:lpstr>
      <vt:lpstr>Arial</vt:lpstr>
      <vt:lpstr>隶书</vt:lpstr>
      <vt:lpstr>Century Gothic</vt:lpstr>
      <vt:lpstr>Arial Unicode MS</vt:lpstr>
      <vt:lpstr>Calibri</vt:lpstr>
      <vt:lpstr>1_Android演示文档标题03</vt:lpstr>
      <vt:lpstr>Android演示文档标题03</vt:lpstr>
      <vt:lpstr>PowerPoint 演示文稿</vt:lpstr>
      <vt:lpstr>什么是面向对象</vt:lpstr>
      <vt:lpstr>JS中的面向对象</vt:lpstr>
      <vt:lpstr>第一个面向对象程序</vt:lpstr>
      <vt:lpstr>工厂方式</vt:lpstr>
      <vt:lpstr>工厂方式的问题</vt:lpstr>
      <vt:lpstr>原型——prototype </vt:lpstr>
      <vt:lpstr>流行的面向对象编程方式</vt:lpstr>
      <vt:lpstr>实例:面向对象的选项卡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Yuanc</dc:creator>
  <cp:lastModifiedBy>宁德正</cp:lastModifiedBy>
  <cp:revision>342</cp:revision>
  <dcterms:created xsi:type="dcterms:W3CDTF">2014-09-15T13:36:00Z</dcterms:created>
  <dcterms:modified xsi:type="dcterms:W3CDTF">2017-11-15T08:26:10Z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2052-10.1.0.6930</vt:lpwstr>
  </property>
</Properties>
</file>

<file path=docProps/thumbnail.jpeg>
</file>